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 id="279" r:id="rId23"/>
    <p:sldId id="280" r:id="rId24"/>
    <p:sldId id="281" r:id="rId25"/>
    <p:sldId id="27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34542" autoAdjust="0"/>
    <p:restoredTop sz="86381" autoAdjust="0"/>
  </p:normalViewPr>
  <p:slideViewPr>
    <p:cSldViewPr>
      <p:cViewPr varScale="1">
        <p:scale>
          <a:sx n="117" d="100"/>
          <a:sy n="117" d="100"/>
        </p:scale>
        <p:origin x="-2334" y="-102"/>
      </p:cViewPr>
      <p:guideLst>
        <p:guide orient="horz" pos="2160"/>
        <p:guide pos="2880"/>
      </p:guideLst>
    </p:cSldViewPr>
  </p:slideViewPr>
  <p:outlineViewPr>
    <p:cViewPr>
      <p:scale>
        <a:sx n="33" d="100"/>
        <a:sy n="33" d="100"/>
      </p:scale>
      <p:origin x="27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26ECD8-6ACE-491B-B79E-FBF25131ED06}" type="datetimeFigureOut">
              <a:rPr lang="en-US" smtClean="0"/>
              <a:pPr/>
              <a:t>8/26/2013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00CFA1-F5A6-402A-8298-90C0934F2E4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6300CFA1-F5A6-402A-8298-90C0934F2E4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00CFA1-F5A6-402A-8298-90C0934F2E4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00CFA1-F5A6-402A-8298-90C0934F2E4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00CFA1-F5A6-402A-8298-90C0934F2E4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00CFA1-F5A6-402A-8298-90C0934F2E4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00CFA1-F5A6-402A-8298-90C0934F2E4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00CFA1-F5A6-402A-8298-90C0934F2E4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00CFA1-F5A6-402A-8298-90C0934F2E4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00CFA1-F5A6-402A-8298-90C0934F2E4E}"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00CFA1-F5A6-402A-8298-90C0934F2E4E}"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00CFA1-F5A6-402A-8298-90C0934F2E4E}"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00CFA1-F5A6-402A-8298-90C0934F2E4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00CFA1-F5A6-402A-8298-90C0934F2E4E}"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00CFA1-F5A6-402A-8298-90C0934F2E4E}"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00CFA1-F5A6-402A-8298-90C0934F2E4E}"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00CFA1-F5A6-402A-8298-90C0934F2E4E}"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00CFA1-F5A6-402A-8298-90C0934F2E4E}"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00CFA1-F5A6-402A-8298-90C0934F2E4E}"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00CFA1-F5A6-402A-8298-90C0934F2E4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00CFA1-F5A6-402A-8298-90C0934F2E4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00CFA1-F5A6-402A-8298-90C0934F2E4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00CFA1-F5A6-402A-8298-90C0934F2E4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00CFA1-F5A6-402A-8298-90C0934F2E4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00CFA1-F5A6-402A-8298-90C0934F2E4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00CFA1-F5A6-402A-8298-90C0934F2E4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6ACBFA7-3A62-4CBD-903C-0751E02ECF3F}" type="datetimeFigureOut">
              <a:rPr lang="en-US" smtClean="0"/>
              <a:pPr/>
              <a:t>8/26/2013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045D14F-4870-477F-A1BA-6887CC1542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ACBFA7-3A62-4CBD-903C-0751E02ECF3F}" type="datetimeFigureOut">
              <a:rPr lang="en-US" smtClean="0"/>
              <a:pPr/>
              <a:t>8/26/2013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45D14F-4870-477F-A1BA-6887CC1542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ACBFA7-3A62-4CBD-903C-0751E02ECF3F}" type="datetimeFigureOut">
              <a:rPr lang="en-US" smtClean="0"/>
              <a:pPr/>
              <a:t>8/26/2013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45D14F-4870-477F-A1BA-6887CC1542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ACBFA7-3A62-4CBD-903C-0751E02ECF3F}" type="datetimeFigureOut">
              <a:rPr lang="en-US" smtClean="0"/>
              <a:pPr/>
              <a:t>8/26/2013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45D14F-4870-477F-A1BA-6887CC15427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6ACBFA7-3A62-4CBD-903C-0751E02ECF3F}" type="datetimeFigureOut">
              <a:rPr lang="en-US" smtClean="0"/>
              <a:pPr/>
              <a:t>8/26/2013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45D14F-4870-477F-A1BA-6887CC15427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ACBFA7-3A62-4CBD-903C-0751E02ECF3F}" type="datetimeFigureOut">
              <a:rPr lang="en-US" smtClean="0"/>
              <a:pPr/>
              <a:t>8/26/2013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045D14F-4870-477F-A1BA-6887CC15427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6ACBFA7-3A62-4CBD-903C-0751E02ECF3F}" type="datetimeFigureOut">
              <a:rPr lang="en-US" smtClean="0"/>
              <a:pPr/>
              <a:t>8/26/2013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045D14F-4870-477F-A1BA-6887CC1542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6ACBFA7-3A62-4CBD-903C-0751E02ECF3F}" type="datetimeFigureOut">
              <a:rPr lang="en-US" smtClean="0"/>
              <a:pPr/>
              <a:t>8/26/2013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045D14F-4870-477F-A1BA-6887CC15427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6ACBFA7-3A62-4CBD-903C-0751E02ECF3F}" type="datetimeFigureOut">
              <a:rPr lang="en-US" smtClean="0"/>
              <a:pPr/>
              <a:t>8/26/2013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045D14F-4870-477F-A1BA-6887CC1542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6ACBFA7-3A62-4CBD-903C-0751E02ECF3F}" type="datetimeFigureOut">
              <a:rPr lang="en-US" smtClean="0"/>
              <a:pPr/>
              <a:t>8/26/2013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045D14F-4870-477F-A1BA-6887CC1542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6ACBFA7-3A62-4CBD-903C-0751E02ECF3F}" type="datetimeFigureOut">
              <a:rPr lang="en-US" smtClean="0"/>
              <a:pPr/>
              <a:t>8/26/2013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045D14F-4870-477F-A1BA-6887CC15427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6ACBFA7-3A62-4CBD-903C-0751E02ECF3F}" type="datetimeFigureOut">
              <a:rPr lang="en-US" smtClean="0"/>
              <a:pPr/>
              <a:t>8/26/2013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045D14F-4870-477F-A1BA-6887CC1542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Mr. Finley’s</a:t>
            </a:r>
            <a:br>
              <a:rPr lang="en-US" dirty="0" smtClean="0"/>
            </a:br>
            <a:r>
              <a:rPr lang="en-US" dirty="0" smtClean="0"/>
              <a:t>Classroom Procedures</a:t>
            </a:r>
            <a:endParaRPr lang="en-US" dirty="0"/>
          </a:p>
        </p:txBody>
      </p:sp>
      <p:sp>
        <p:nvSpPr>
          <p:cNvPr id="3" name="Subtitle 2"/>
          <p:cNvSpPr>
            <a:spLocks noGrp="1"/>
          </p:cNvSpPr>
          <p:nvPr>
            <p:ph type="subTitle" idx="1"/>
          </p:nvPr>
        </p:nvSpPr>
        <p:spPr/>
        <p:txBody>
          <a:bodyPr/>
          <a:lstStyle/>
          <a:p>
            <a:r>
              <a:rPr lang="en-US" dirty="0" smtClean="0"/>
              <a:t>The easiest way to succeed!!!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Students will access the internet ONLY when instructed. Unauthorized access will result in loss of points, privileges, and possible disciplinary actions. </a:t>
            </a:r>
          </a:p>
          <a:p>
            <a:r>
              <a:rPr lang="en-US" dirty="0" smtClean="0"/>
              <a:t>When accessing the internet students will NOT attempt to go to unauthorized websites.</a:t>
            </a:r>
          </a:p>
          <a:p>
            <a:r>
              <a:rPr lang="en-US" dirty="0" smtClean="0"/>
              <a:t>Students will NOT attempt to change the configuration of any of the schools computers. </a:t>
            </a:r>
          </a:p>
          <a:p>
            <a:r>
              <a:rPr lang="en-US" dirty="0" smtClean="0"/>
              <a:t>Students will not lock the computers to prevent usage by others.</a:t>
            </a:r>
          </a:p>
          <a:p>
            <a:r>
              <a:rPr lang="en-US" dirty="0" smtClean="0"/>
              <a:t>Students will sign off everyday when class is over.</a:t>
            </a:r>
            <a:endParaRPr lang="en-US" dirty="0"/>
          </a:p>
        </p:txBody>
      </p:sp>
      <p:sp>
        <p:nvSpPr>
          <p:cNvPr id="3" name="Title 2"/>
          <p:cNvSpPr>
            <a:spLocks noGrp="1"/>
          </p:cNvSpPr>
          <p:nvPr>
            <p:ph type="title"/>
          </p:nvPr>
        </p:nvSpPr>
        <p:spPr/>
        <p:txBody>
          <a:bodyPr>
            <a:normAutofit fontScale="90000"/>
          </a:bodyPr>
          <a:lstStyle/>
          <a:p>
            <a:r>
              <a:rPr lang="en-US" dirty="0" smtClean="0"/>
              <a:t>Internet Access/Computer Usage: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you need to get my attention, you will quietly raise your hand indicating:</a:t>
            </a:r>
          </a:p>
          <a:p>
            <a:pPr marL="624078" indent="-514350">
              <a:buFont typeface="+mj-lt"/>
              <a:buAutoNum type="arabicPeriod"/>
            </a:pPr>
            <a:r>
              <a:rPr lang="en-US" dirty="0" smtClean="0"/>
              <a:t>One finger…You wish to speak.</a:t>
            </a:r>
          </a:p>
          <a:p>
            <a:pPr marL="624078" indent="-514350">
              <a:buFont typeface="+mj-lt"/>
              <a:buAutoNum type="arabicPeriod"/>
            </a:pPr>
            <a:r>
              <a:rPr lang="en-US" dirty="0" smtClean="0"/>
              <a:t>Two fingers…You wish to leave your seat.</a:t>
            </a:r>
          </a:p>
          <a:p>
            <a:pPr marL="624078" indent="-514350">
              <a:buFont typeface="+mj-lt"/>
              <a:buAutoNum type="arabicPeriod"/>
            </a:pPr>
            <a:r>
              <a:rPr lang="en-US" dirty="0" smtClean="0"/>
              <a:t>Three fingers…You would like my help.</a:t>
            </a:r>
          </a:p>
          <a:p>
            <a:pPr marL="624078" indent="-514350">
              <a:buFont typeface="+mj-lt"/>
              <a:buAutoNum type="arabicPeriod"/>
            </a:pPr>
            <a:r>
              <a:rPr lang="en-US" dirty="0" smtClean="0"/>
              <a:t>If I am helping someone else, you will remain quiet and wait for me to acknowledge you.</a:t>
            </a:r>
          </a:p>
          <a:p>
            <a:pPr marL="624078" indent="-514350">
              <a:buNone/>
            </a:pPr>
            <a:endParaRPr lang="en-US" dirty="0" smtClean="0"/>
          </a:p>
        </p:txBody>
      </p:sp>
      <p:sp>
        <p:nvSpPr>
          <p:cNvPr id="3" name="Title 2"/>
          <p:cNvSpPr>
            <a:spLocks noGrp="1"/>
          </p:cNvSpPr>
          <p:nvPr>
            <p:ph type="title"/>
          </p:nvPr>
        </p:nvSpPr>
        <p:spPr/>
        <p:txBody>
          <a:bodyPr/>
          <a:lstStyle/>
          <a:p>
            <a:r>
              <a:rPr lang="en-US" dirty="0" smtClean="0"/>
              <a:t>Students Needing Attention: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If I need to get the classroom’s attention, I will stand up with my hand open (five fingers showing.)</a:t>
            </a:r>
          </a:p>
          <a:p>
            <a:r>
              <a:rPr lang="en-US" dirty="0" smtClean="0"/>
              <a:t> This means:</a:t>
            </a:r>
          </a:p>
          <a:p>
            <a:pPr marL="624078" indent="-514350">
              <a:buFont typeface="+mj-lt"/>
              <a:buAutoNum type="arabicPeriod"/>
            </a:pPr>
            <a:r>
              <a:rPr lang="en-US" dirty="0" smtClean="0"/>
              <a:t>All eyes on me.</a:t>
            </a:r>
          </a:p>
          <a:p>
            <a:pPr marL="624078" indent="-514350">
              <a:buFont typeface="+mj-lt"/>
              <a:buAutoNum type="arabicPeriod"/>
            </a:pPr>
            <a:r>
              <a:rPr lang="en-US" dirty="0" smtClean="0"/>
              <a:t>Quiet.</a:t>
            </a:r>
          </a:p>
          <a:p>
            <a:pPr marL="624078" indent="-514350">
              <a:buFont typeface="+mj-lt"/>
              <a:buAutoNum type="arabicPeriod"/>
            </a:pPr>
            <a:r>
              <a:rPr lang="en-US" dirty="0" smtClean="0"/>
              <a:t>Be still.</a:t>
            </a:r>
          </a:p>
          <a:p>
            <a:pPr marL="624078" indent="-514350">
              <a:buFont typeface="+mj-lt"/>
              <a:buAutoNum type="arabicPeriod"/>
            </a:pPr>
            <a:r>
              <a:rPr lang="en-US" dirty="0" smtClean="0"/>
              <a:t>Hands free (stop what you are doing.)</a:t>
            </a:r>
          </a:p>
          <a:p>
            <a:pPr marL="624078" indent="-514350">
              <a:buFont typeface="+mj-lt"/>
              <a:buAutoNum type="arabicPeriod"/>
            </a:pPr>
            <a:r>
              <a:rPr lang="en-US" dirty="0" smtClean="0"/>
              <a:t>Listen.</a:t>
            </a:r>
          </a:p>
          <a:p>
            <a:pPr marL="624078" indent="-514350"/>
            <a:r>
              <a:rPr lang="en-US" dirty="0" smtClean="0"/>
              <a:t>If you have been given permission to use head phones all ear buds/head phones are to be out of your ears!</a:t>
            </a:r>
            <a:endParaRPr lang="en-US" dirty="0"/>
          </a:p>
        </p:txBody>
      </p:sp>
      <p:sp>
        <p:nvSpPr>
          <p:cNvPr id="3" name="Title 2"/>
          <p:cNvSpPr>
            <a:spLocks noGrp="1"/>
          </p:cNvSpPr>
          <p:nvPr>
            <p:ph type="title"/>
          </p:nvPr>
        </p:nvSpPr>
        <p:spPr/>
        <p:txBody>
          <a:bodyPr>
            <a:normAutofit fontScale="90000"/>
          </a:bodyPr>
          <a:lstStyle/>
          <a:p>
            <a:r>
              <a:rPr lang="en-US" dirty="0" smtClean="0"/>
              <a:t>I Need Your Attention.  </a:t>
            </a:r>
            <a:br>
              <a:rPr lang="en-US" dirty="0" smtClean="0"/>
            </a:br>
            <a:r>
              <a:rPr lang="en-US" dirty="0" smtClean="0"/>
              <a:t>I will “Give you five:”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 prefer you address me as Mr. Finley.</a:t>
            </a:r>
          </a:p>
          <a:p>
            <a:r>
              <a:rPr lang="en-US" dirty="0" smtClean="0"/>
              <a:t>I will answer to Finley, Boss, or Teacher.</a:t>
            </a:r>
          </a:p>
          <a:p>
            <a:r>
              <a:rPr lang="en-US" dirty="0" smtClean="0"/>
              <a:t>I WILL NOT answer to:</a:t>
            </a:r>
          </a:p>
          <a:p>
            <a:r>
              <a:rPr lang="en-US" dirty="0" smtClean="0"/>
              <a:t>Dude</a:t>
            </a:r>
          </a:p>
          <a:p>
            <a:r>
              <a:rPr lang="en-US" dirty="0" err="1" smtClean="0"/>
              <a:t>Homie</a:t>
            </a:r>
            <a:endParaRPr lang="en-US" dirty="0" smtClean="0"/>
          </a:p>
          <a:p>
            <a:r>
              <a:rPr lang="en-US" dirty="0" smtClean="0"/>
              <a:t>Hey you</a:t>
            </a:r>
          </a:p>
          <a:p>
            <a:r>
              <a:rPr lang="en-US" dirty="0" smtClean="0"/>
              <a:t>Bro….you get the idea…</a:t>
            </a:r>
            <a:endParaRPr lang="en-US" dirty="0"/>
          </a:p>
        </p:txBody>
      </p:sp>
      <p:sp>
        <p:nvSpPr>
          <p:cNvPr id="3" name="Title 2"/>
          <p:cNvSpPr>
            <a:spLocks noGrp="1"/>
          </p:cNvSpPr>
          <p:nvPr>
            <p:ph type="title"/>
          </p:nvPr>
        </p:nvSpPr>
        <p:spPr/>
        <p:txBody>
          <a:bodyPr>
            <a:normAutofit fontScale="90000"/>
          </a:bodyPr>
          <a:lstStyle/>
          <a:p>
            <a:r>
              <a:rPr lang="en-US" dirty="0" smtClean="0"/>
              <a:t>Addressing Me or Other Teachers: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You will be given rubrics for most assignments or projects. I will do my best to make sure you understand what is expected of you. If you do not understand…ASK!  The only dumb question is the one you do not ask.  Once an assignment is given and the rubric discussed, it is your responsibility to complete the assignment.  </a:t>
            </a:r>
          </a:p>
          <a:p>
            <a:r>
              <a:rPr lang="en-US" dirty="0" smtClean="0"/>
              <a:t>Participation points can make a grade letter difference in overall performance.  Participate, TRY your best, and be on your best behavior and this class will be easy.  </a:t>
            </a:r>
            <a:endParaRPr lang="en-US" dirty="0"/>
          </a:p>
        </p:txBody>
      </p:sp>
      <p:sp>
        <p:nvSpPr>
          <p:cNvPr id="3" name="Title 2"/>
          <p:cNvSpPr>
            <a:spLocks noGrp="1"/>
          </p:cNvSpPr>
          <p:nvPr>
            <p:ph type="title"/>
          </p:nvPr>
        </p:nvSpPr>
        <p:spPr/>
        <p:txBody>
          <a:bodyPr/>
          <a:lstStyle/>
          <a:p>
            <a:r>
              <a:rPr lang="en-US" dirty="0" smtClean="0"/>
              <a:t>Grading:</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If we hear the fire alarm all students are to immediately stop what they are doing.  We will quietly get up from our seats and line up at the door.  We will then proceed up the hallway through the cafeteria and out to the parking lot of the Academy.  WE STAY TOGETHER AS A GROUP!!!</a:t>
            </a:r>
          </a:p>
          <a:p>
            <a:r>
              <a:rPr lang="en-US" dirty="0" smtClean="0"/>
              <a:t>If we hear a “lockdown” announcement, the classroom door will be locked.  All students will bring their cell phones to my desk, then proceed to the back of the room and sit on the floor. The lights to the room will be shut off and silence will be maintained until the ALL CLEAR announcement has been given.  This is for your protection!!!</a:t>
            </a:r>
            <a:endParaRPr lang="en-US" dirty="0"/>
          </a:p>
        </p:txBody>
      </p:sp>
      <p:sp>
        <p:nvSpPr>
          <p:cNvPr id="3" name="Title 2"/>
          <p:cNvSpPr>
            <a:spLocks noGrp="1"/>
          </p:cNvSpPr>
          <p:nvPr>
            <p:ph type="title"/>
          </p:nvPr>
        </p:nvSpPr>
        <p:spPr/>
        <p:txBody>
          <a:bodyPr/>
          <a:lstStyle/>
          <a:p>
            <a:r>
              <a:rPr lang="en-US" dirty="0" smtClean="0"/>
              <a:t>Fire/Emergency Procedures: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You are expected to be at your seat and working by the time the tardy bell rings.</a:t>
            </a:r>
          </a:p>
          <a:p>
            <a:r>
              <a:rPr lang="en-US" dirty="0" smtClean="0"/>
              <a:t>If you arrive to class after the second bell and do not have a tardy slip from the office you will be sent to ALC for that class period.</a:t>
            </a:r>
          </a:p>
          <a:p>
            <a:r>
              <a:rPr lang="en-US" dirty="0" smtClean="0"/>
              <a:t>You will be responsible for making up the work missed as a result of the tardy.</a:t>
            </a:r>
            <a:endParaRPr lang="en-US" dirty="0"/>
          </a:p>
        </p:txBody>
      </p:sp>
      <p:sp>
        <p:nvSpPr>
          <p:cNvPr id="3" name="Title 2"/>
          <p:cNvSpPr>
            <a:spLocks noGrp="1"/>
          </p:cNvSpPr>
          <p:nvPr>
            <p:ph type="title"/>
          </p:nvPr>
        </p:nvSpPr>
        <p:spPr/>
        <p:txBody>
          <a:bodyPr>
            <a:normAutofit fontScale="90000"/>
          </a:bodyPr>
          <a:lstStyle/>
          <a:p>
            <a:r>
              <a:rPr lang="en-US" dirty="0" smtClean="0"/>
              <a:t>Tardy:</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 can almost guarantee your success in this class if you can do the following:</a:t>
            </a:r>
          </a:p>
          <a:p>
            <a:r>
              <a:rPr lang="en-US" dirty="0" smtClean="0"/>
              <a:t>RESPECT…others.</a:t>
            </a:r>
          </a:p>
          <a:p>
            <a:r>
              <a:rPr lang="en-US" dirty="0" smtClean="0"/>
              <a:t>RESPECT….your teachers.</a:t>
            </a:r>
          </a:p>
          <a:p>
            <a:r>
              <a:rPr lang="en-US" dirty="0" smtClean="0"/>
              <a:t>RESPECT …school property.</a:t>
            </a:r>
          </a:p>
          <a:p>
            <a:r>
              <a:rPr lang="en-US" dirty="0" smtClean="0"/>
              <a:t>RESPECT …yourself and your ability to succeed!!!</a:t>
            </a:r>
            <a:endParaRPr lang="en-US" dirty="0"/>
          </a:p>
        </p:txBody>
      </p:sp>
      <p:sp>
        <p:nvSpPr>
          <p:cNvPr id="3" name="Title 2"/>
          <p:cNvSpPr>
            <a:spLocks noGrp="1"/>
          </p:cNvSpPr>
          <p:nvPr>
            <p:ph type="title"/>
          </p:nvPr>
        </p:nvSpPr>
        <p:spPr/>
        <p:txBody>
          <a:bodyPr/>
          <a:lstStyle/>
          <a:p>
            <a:r>
              <a:rPr lang="en-US" dirty="0" smtClean="0"/>
              <a:t>RESPECT: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 am from a generation where manners were taught and emphasized.  I expect the same from you.</a:t>
            </a:r>
          </a:p>
          <a:p>
            <a:r>
              <a:rPr lang="en-US" dirty="0" smtClean="0"/>
              <a:t>Be polite.</a:t>
            </a:r>
          </a:p>
          <a:p>
            <a:r>
              <a:rPr lang="en-US" dirty="0" smtClean="0"/>
              <a:t>Be courteous.</a:t>
            </a:r>
          </a:p>
          <a:p>
            <a:r>
              <a:rPr lang="en-US" dirty="0" smtClean="0"/>
              <a:t>Be a young gentleman/lady.</a:t>
            </a:r>
          </a:p>
          <a:p>
            <a:r>
              <a:rPr lang="en-US" dirty="0" smtClean="0"/>
              <a:t>Be a good citizen.</a:t>
            </a:r>
          </a:p>
          <a:p>
            <a:pPr>
              <a:buNone/>
            </a:pPr>
            <a:endParaRPr lang="en-US" dirty="0"/>
          </a:p>
        </p:txBody>
      </p:sp>
      <p:sp>
        <p:nvSpPr>
          <p:cNvPr id="3" name="Title 2"/>
          <p:cNvSpPr>
            <a:spLocks noGrp="1"/>
          </p:cNvSpPr>
          <p:nvPr>
            <p:ph type="title"/>
          </p:nvPr>
        </p:nvSpPr>
        <p:spPr/>
        <p:txBody>
          <a:bodyPr/>
          <a:lstStyle/>
          <a:p>
            <a:r>
              <a:rPr lang="en-US" dirty="0" smtClean="0"/>
              <a:t>Manners: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 have a zero tolerance policy on cursing/swearing.  The school environment is no place for negativity.  </a:t>
            </a:r>
          </a:p>
          <a:p>
            <a:r>
              <a:rPr lang="en-US" dirty="0" smtClean="0"/>
              <a:t>If you curse/swear in class you will be sent to ALC and a behavior policy violation will be filed with the office.  Continued violations can and will result in further disciplinary action and possible removal from class.</a:t>
            </a:r>
          </a:p>
          <a:p>
            <a:pPr>
              <a:buNone/>
            </a:pPr>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Cursing/language:</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Enter the room quietly.</a:t>
            </a:r>
          </a:p>
          <a:p>
            <a:r>
              <a:rPr lang="en-US" dirty="0" smtClean="0"/>
              <a:t>Proceed directly to your desk.</a:t>
            </a:r>
          </a:p>
          <a:p>
            <a:r>
              <a:rPr lang="en-US" dirty="0" smtClean="0"/>
              <a:t>Start your bell work.</a:t>
            </a:r>
          </a:p>
          <a:p>
            <a:r>
              <a:rPr lang="en-US" dirty="0" smtClean="0"/>
              <a:t>Check the board for the day’s vocabulary, objective, and assignment.</a:t>
            </a:r>
            <a:endParaRPr lang="en-US" dirty="0"/>
          </a:p>
        </p:txBody>
      </p:sp>
      <p:sp>
        <p:nvSpPr>
          <p:cNvPr id="3" name="Title 2"/>
          <p:cNvSpPr>
            <a:spLocks noGrp="1"/>
          </p:cNvSpPr>
          <p:nvPr>
            <p:ph type="title"/>
          </p:nvPr>
        </p:nvSpPr>
        <p:spPr/>
        <p:txBody>
          <a:bodyPr>
            <a:normAutofit fontScale="90000"/>
          </a:bodyPr>
          <a:lstStyle/>
          <a:p>
            <a:r>
              <a:rPr lang="en-US" dirty="0" smtClean="0"/>
              <a:t>How to Enter the Room:</a:t>
            </a:r>
            <a:br>
              <a:rPr lang="en-US" dirty="0" smtClean="0"/>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Just like the cursing/swearing policy, I have a zero tolerance policy on bullying.</a:t>
            </a:r>
          </a:p>
          <a:p>
            <a:r>
              <a:rPr lang="en-US" dirty="0" smtClean="0"/>
              <a:t>School is a place where everyone should be able to go and feel safe and accepted!  I will make sure of that in my classroom.  You are safe!</a:t>
            </a:r>
          </a:p>
          <a:p>
            <a:r>
              <a:rPr lang="en-US" dirty="0" smtClean="0"/>
              <a:t>I consider name calling bullying and will deal with it as such. </a:t>
            </a:r>
            <a:endParaRPr lang="en-US" dirty="0"/>
          </a:p>
        </p:txBody>
      </p:sp>
      <p:sp>
        <p:nvSpPr>
          <p:cNvPr id="3" name="Title 2"/>
          <p:cNvSpPr>
            <a:spLocks noGrp="1"/>
          </p:cNvSpPr>
          <p:nvPr>
            <p:ph type="title"/>
          </p:nvPr>
        </p:nvSpPr>
        <p:spPr/>
        <p:txBody>
          <a:bodyPr>
            <a:normAutofit fontScale="90000"/>
          </a:bodyPr>
          <a:lstStyle/>
          <a:p>
            <a:r>
              <a:rPr lang="en-US" dirty="0" smtClean="0"/>
              <a:t>Bullying:</a:t>
            </a:r>
            <a:br>
              <a:rPr lang="en-US" dirty="0" smtClean="0"/>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Graduated from the University of Wyoming, major in finance, minor in accounting.</a:t>
            </a:r>
          </a:p>
          <a:p>
            <a:r>
              <a:rPr lang="en-US" dirty="0" smtClean="0"/>
              <a:t>High School All-American football player.</a:t>
            </a:r>
          </a:p>
          <a:p>
            <a:r>
              <a:rPr lang="en-US" dirty="0" smtClean="0"/>
              <a:t>Division 2 college basketball player.</a:t>
            </a:r>
          </a:p>
          <a:p>
            <a:r>
              <a:rPr lang="en-US" dirty="0" smtClean="0"/>
              <a:t>Father of 3, two girls one boy(stepson) 22, 21, 11.</a:t>
            </a:r>
          </a:p>
          <a:p>
            <a:r>
              <a:rPr lang="en-US" dirty="0" smtClean="0"/>
              <a:t>Listens to rock and roll.</a:t>
            </a:r>
          </a:p>
          <a:p>
            <a:r>
              <a:rPr lang="en-US" dirty="0" smtClean="0"/>
              <a:t>I cry at happy and sad movies.</a:t>
            </a:r>
          </a:p>
          <a:p>
            <a:r>
              <a:rPr lang="en-US" dirty="0" smtClean="0"/>
              <a:t>Loves to fish.</a:t>
            </a:r>
          </a:p>
          <a:p>
            <a:r>
              <a:rPr lang="en-US" dirty="0" smtClean="0"/>
              <a:t>Bank manager for 25 years.</a:t>
            </a:r>
          </a:p>
          <a:p>
            <a:r>
              <a:rPr lang="en-US" dirty="0" smtClean="0"/>
              <a:t>Honored to be your teacher!</a:t>
            </a:r>
          </a:p>
          <a:p>
            <a:endParaRPr lang="en-US" dirty="0"/>
          </a:p>
        </p:txBody>
      </p:sp>
      <p:sp>
        <p:nvSpPr>
          <p:cNvPr id="3" name="Title 2"/>
          <p:cNvSpPr>
            <a:spLocks noGrp="1"/>
          </p:cNvSpPr>
          <p:nvPr>
            <p:ph type="title"/>
          </p:nvPr>
        </p:nvSpPr>
        <p:spPr/>
        <p:txBody>
          <a:bodyPr>
            <a:normAutofit fontScale="90000"/>
          </a:bodyPr>
          <a:lstStyle/>
          <a:p>
            <a:r>
              <a:rPr lang="en-US" dirty="0" smtClean="0"/>
              <a:t>About Me:	</a:t>
            </a:r>
            <a:br>
              <a:rPr lang="en-US" dirty="0" smtClean="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Hats are NOT permitted to be worn in the classroom. There is an American flag in the room and I respect our flag.</a:t>
            </a:r>
          </a:p>
          <a:p>
            <a:r>
              <a:rPr lang="en-US" dirty="0" smtClean="0"/>
              <a:t>Sunglasses are not to be worn in the classroom. If you have a Dr’s orders or prescription it needs to be presented to me. </a:t>
            </a:r>
            <a:endParaRPr lang="en-US" dirty="0"/>
          </a:p>
        </p:txBody>
      </p:sp>
      <p:sp>
        <p:nvSpPr>
          <p:cNvPr id="3" name="Title 2"/>
          <p:cNvSpPr>
            <a:spLocks noGrp="1"/>
          </p:cNvSpPr>
          <p:nvPr>
            <p:ph type="title"/>
          </p:nvPr>
        </p:nvSpPr>
        <p:spPr/>
        <p:txBody>
          <a:bodyPr>
            <a:normAutofit fontScale="90000"/>
          </a:bodyPr>
          <a:lstStyle/>
          <a:p>
            <a:r>
              <a:rPr lang="en-US" dirty="0" smtClean="0"/>
              <a:t>Hat and Sunglasses in the classroom:</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Passes to the nurse will issued at my discretion. </a:t>
            </a:r>
          </a:p>
          <a:p>
            <a:r>
              <a:rPr lang="en-US" dirty="0" smtClean="0"/>
              <a:t>Any abuse of a nurse’s pass will result in suspension of the privilege.</a:t>
            </a:r>
            <a:endParaRPr lang="en-US" dirty="0"/>
          </a:p>
        </p:txBody>
      </p:sp>
      <p:sp>
        <p:nvSpPr>
          <p:cNvPr id="3" name="Title 2"/>
          <p:cNvSpPr>
            <a:spLocks noGrp="1"/>
          </p:cNvSpPr>
          <p:nvPr>
            <p:ph type="title"/>
          </p:nvPr>
        </p:nvSpPr>
        <p:spPr/>
        <p:txBody>
          <a:bodyPr/>
          <a:lstStyle/>
          <a:p>
            <a:r>
              <a:rPr lang="en-US" dirty="0" smtClean="0"/>
              <a:t>Nurse’s Passes: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Excused absences will be administered per the student hand book.(pgs. 27-30)</a:t>
            </a:r>
          </a:p>
          <a:p>
            <a:r>
              <a:rPr lang="en-US" dirty="0" smtClean="0"/>
              <a:t>Make up policy will be as stated in the handbook.</a:t>
            </a:r>
          </a:p>
          <a:p>
            <a:r>
              <a:rPr lang="en-US" dirty="0" smtClean="0"/>
              <a:t>Unexcused absences will forfeit the right to turn in any assignment due on the date the unexcused absence and not participation credit will be given for the day. </a:t>
            </a:r>
            <a:endParaRPr lang="en-US" dirty="0"/>
          </a:p>
        </p:txBody>
      </p:sp>
      <p:sp>
        <p:nvSpPr>
          <p:cNvPr id="3" name="Title 2"/>
          <p:cNvSpPr>
            <a:spLocks noGrp="1"/>
          </p:cNvSpPr>
          <p:nvPr>
            <p:ph type="title"/>
          </p:nvPr>
        </p:nvSpPr>
        <p:spPr/>
        <p:txBody>
          <a:bodyPr/>
          <a:lstStyle/>
          <a:p>
            <a:r>
              <a:rPr lang="en-US" smtClean="0"/>
              <a:t>Absences: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dirty="0" smtClean="0"/>
              <a:t> Now that formalities are out of the way, let me say WELCOME to my classroom!!!  I am very excited to have each and every one of you in my class.  I am honored to have the opportunity to be your teacher.  We will be learning A LOT this year…not only about subject matter, but I hope I can impart to you some “life skills” that you can take with you.  I have a wealth of experience in many different areas that I believe can benefit you today and in the future. </a:t>
            </a:r>
          </a:p>
          <a:p>
            <a:pPr>
              <a:buNone/>
            </a:pPr>
            <a:r>
              <a:rPr lang="en-US" dirty="0" smtClean="0"/>
              <a:t>I am a firm believer that life is meant to be FUN. We will be having FUN throughout the year as we tackle our new knowledge….</a:t>
            </a:r>
            <a:r>
              <a:rPr lang="en-US" b="1" dirty="0" smtClean="0"/>
              <a:t>LET’S ROCK!!!! </a:t>
            </a:r>
            <a:r>
              <a:rPr lang="en-US" dirty="0" smtClean="0"/>
              <a:t> </a:t>
            </a:r>
            <a:endParaRPr lang="en-US" dirty="0"/>
          </a:p>
        </p:txBody>
      </p:sp>
      <p:sp>
        <p:nvSpPr>
          <p:cNvPr id="3" name="Title 2"/>
          <p:cNvSpPr>
            <a:spLocks noGrp="1"/>
          </p:cNvSpPr>
          <p:nvPr>
            <p:ph type="title"/>
          </p:nvPr>
        </p:nvSpPr>
        <p:spPr/>
        <p:txBody>
          <a:bodyPr/>
          <a:lstStyle/>
          <a:p>
            <a:r>
              <a:rPr lang="en-US" dirty="0" smtClean="0"/>
              <a:t>WELCOME!!!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Bell work is to be done daily upon entering the classroom and saved to a bell work file in your H: drive.  (I will teach you how.) </a:t>
            </a:r>
          </a:p>
          <a:p>
            <a:r>
              <a:rPr lang="en-US" dirty="0" smtClean="0"/>
              <a:t>Bell work will be reviewed on Friday and will count toward weekly </a:t>
            </a:r>
            <a:r>
              <a:rPr lang="en-US" dirty="0" smtClean="0">
                <a:solidFill>
                  <a:srgbClr val="FF0000"/>
                </a:solidFill>
              </a:rPr>
              <a:t>participation points</a:t>
            </a:r>
            <a:r>
              <a:rPr lang="en-US" dirty="0" smtClean="0"/>
              <a:t>.</a:t>
            </a:r>
          </a:p>
          <a:p>
            <a:r>
              <a:rPr lang="en-US" dirty="0" smtClean="0"/>
              <a:t>Bell work may involve reviewing the previous day’s learning </a:t>
            </a:r>
            <a:r>
              <a:rPr lang="en-US" u="sng" dirty="0" smtClean="0"/>
              <a:t>or</a:t>
            </a:r>
            <a:r>
              <a:rPr lang="en-US" dirty="0" smtClean="0"/>
              <a:t> may simply be me asking for your thoughts.</a:t>
            </a:r>
            <a:endParaRPr lang="en-US" dirty="0"/>
          </a:p>
        </p:txBody>
      </p:sp>
      <p:sp>
        <p:nvSpPr>
          <p:cNvPr id="3" name="Title 2"/>
          <p:cNvSpPr>
            <a:spLocks noGrp="1"/>
          </p:cNvSpPr>
          <p:nvPr>
            <p:ph type="title"/>
          </p:nvPr>
        </p:nvSpPr>
        <p:spPr/>
        <p:txBody>
          <a:bodyPr>
            <a:normAutofit fontScale="90000"/>
          </a:bodyPr>
          <a:lstStyle/>
          <a:p>
            <a:r>
              <a:rPr lang="en-US" dirty="0" smtClean="0"/>
              <a:t>Bell work:</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 have the opportunity to earn 25 participation points per week.</a:t>
            </a:r>
          </a:p>
          <a:p>
            <a:pPr marL="624078" indent="-514350"/>
            <a:r>
              <a:rPr lang="en-US" dirty="0" smtClean="0"/>
              <a:t>Points are earned by:</a:t>
            </a:r>
          </a:p>
          <a:p>
            <a:pPr marL="624078" indent="-514350">
              <a:buFont typeface="+mj-lt"/>
              <a:buAutoNum type="arabicPeriod"/>
            </a:pPr>
            <a:r>
              <a:rPr lang="en-US" dirty="0" smtClean="0"/>
              <a:t>Classroom behavior. </a:t>
            </a:r>
          </a:p>
          <a:p>
            <a:pPr marL="624078" indent="-514350">
              <a:buFont typeface="+mj-lt"/>
              <a:buAutoNum type="arabicPeriod"/>
            </a:pPr>
            <a:r>
              <a:rPr lang="en-US" dirty="0" smtClean="0"/>
              <a:t>Assignment completion.</a:t>
            </a:r>
          </a:p>
          <a:p>
            <a:pPr marL="624078" indent="-514350">
              <a:buFont typeface="+mj-lt"/>
              <a:buAutoNum type="arabicPeriod"/>
            </a:pPr>
            <a:r>
              <a:rPr lang="en-US" dirty="0" smtClean="0"/>
              <a:t>Classroom interaction during discussion topics.</a:t>
            </a:r>
          </a:p>
          <a:p>
            <a:pPr marL="624078" indent="-514350">
              <a:buFont typeface="+mj-lt"/>
              <a:buAutoNum type="arabicPeriod"/>
            </a:pPr>
            <a:r>
              <a:rPr lang="en-US" dirty="0" smtClean="0"/>
              <a:t>Following procedures.</a:t>
            </a:r>
            <a:endParaRPr lang="en-US" dirty="0"/>
          </a:p>
        </p:txBody>
      </p:sp>
      <p:sp>
        <p:nvSpPr>
          <p:cNvPr id="3" name="Title 2"/>
          <p:cNvSpPr>
            <a:spLocks noGrp="1"/>
          </p:cNvSpPr>
          <p:nvPr>
            <p:ph type="title"/>
          </p:nvPr>
        </p:nvSpPr>
        <p:spPr/>
        <p:txBody>
          <a:bodyPr/>
          <a:lstStyle/>
          <a:p>
            <a:r>
              <a:rPr lang="en-US" dirty="0" smtClean="0"/>
              <a:t>Participation Points: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 are responsible for keeping your work area clean.</a:t>
            </a:r>
          </a:p>
          <a:p>
            <a:r>
              <a:rPr lang="en-US" dirty="0" smtClean="0"/>
              <a:t>Papers are to be picked up and textbooks put away BEFORE you will be dismissed from class.</a:t>
            </a:r>
          </a:p>
          <a:p>
            <a:r>
              <a:rPr lang="en-US" dirty="0" smtClean="0"/>
              <a:t>The floor around your work area is part of your work area.</a:t>
            </a:r>
            <a:endParaRPr lang="en-US" dirty="0"/>
          </a:p>
        </p:txBody>
      </p:sp>
      <p:sp>
        <p:nvSpPr>
          <p:cNvPr id="3" name="Title 2"/>
          <p:cNvSpPr>
            <a:spLocks noGrp="1"/>
          </p:cNvSpPr>
          <p:nvPr>
            <p:ph type="title"/>
          </p:nvPr>
        </p:nvSpPr>
        <p:spPr/>
        <p:txBody>
          <a:bodyPr>
            <a:normAutofit fontScale="90000"/>
          </a:bodyPr>
          <a:lstStyle/>
          <a:p>
            <a:r>
              <a:rPr lang="en-US" dirty="0" smtClean="0"/>
              <a:t>Work Area Responsibilities:</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bell does not dismiss the class.  I DO.</a:t>
            </a:r>
          </a:p>
          <a:p>
            <a:r>
              <a:rPr lang="en-US" dirty="0" smtClean="0"/>
              <a:t>Class will be dismissed when all work areas are clean.</a:t>
            </a:r>
          </a:p>
          <a:p>
            <a:r>
              <a:rPr lang="en-US" dirty="0" smtClean="0"/>
              <a:t>You are to remain in your seat until dismissed unless told otherwise.</a:t>
            </a:r>
          </a:p>
          <a:p>
            <a:r>
              <a:rPr lang="en-US" dirty="0" smtClean="0"/>
              <a:t>Class will NOT be dismissed until everyone is in compliance with the rules.</a:t>
            </a:r>
          </a:p>
          <a:p>
            <a:r>
              <a:rPr lang="en-US" dirty="0" smtClean="0"/>
              <a:t>You will put your chair back under the desk when you leave. </a:t>
            </a:r>
            <a:endParaRPr lang="en-US" dirty="0"/>
          </a:p>
        </p:txBody>
      </p:sp>
      <p:sp>
        <p:nvSpPr>
          <p:cNvPr id="3" name="Title 2"/>
          <p:cNvSpPr>
            <a:spLocks noGrp="1"/>
          </p:cNvSpPr>
          <p:nvPr>
            <p:ph type="title"/>
          </p:nvPr>
        </p:nvSpPr>
        <p:spPr/>
        <p:txBody>
          <a:bodyPr/>
          <a:lstStyle/>
          <a:p>
            <a:r>
              <a:rPr lang="en-US" dirty="0" smtClean="0"/>
              <a:t>Class Dismissal: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Students will raise their hand or come quietly to my desk to request the use of the restroom.</a:t>
            </a:r>
          </a:p>
          <a:p>
            <a:r>
              <a:rPr lang="en-US" dirty="0" smtClean="0"/>
              <a:t>Only one student will be allowed to the restroom at a time.</a:t>
            </a:r>
          </a:p>
          <a:p>
            <a:r>
              <a:rPr lang="en-US" dirty="0" smtClean="0"/>
              <a:t>Any use of the restroom pass to access the vending machines will result in the loss of pass privileges.  I do not allow food in my class room.</a:t>
            </a:r>
          </a:p>
          <a:p>
            <a:r>
              <a:rPr lang="en-US" dirty="0" smtClean="0"/>
              <a:t> Excessive time away from class when using the restroom pass can result in loss of points, loss of privileges, or disciplinary action.</a:t>
            </a:r>
          </a:p>
          <a:p>
            <a:endParaRPr lang="en-US" dirty="0"/>
          </a:p>
        </p:txBody>
      </p:sp>
      <p:sp>
        <p:nvSpPr>
          <p:cNvPr id="3" name="Title 2"/>
          <p:cNvSpPr>
            <a:spLocks noGrp="1"/>
          </p:cNvSpPr>
          <p:nvPr>
            <p:ph type="title"/>
          </p:nvPr>
        </p:nvSpPr>
        <p:spPr/>
        <p:txBody>
          <a:bodyPr/>
          <a:lstStyle/>
          <a:p>
            <a:r>
              <a:rPr lang="en-US" dirty="0" smtClean="0"/>
              <a:t>Restroom Passes: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Food and drink are NOT allowed in the classroom.</a:t>
            </a:r>
          </a:p>
          <a:p>
            <a:r>
              <a:rPr lang="en-US" dirty="0" smtClean="0"/>
              <a:t>Water may be brought in as long as the container is sealable, but is to be kept on the floor and off the desk top to avoid accidental damage to the computers.</a:t>
            </a:r>
            <a:endParaRPr lang="en-US" dirty="0"/>
          </a:p>
        </p:txBody>
      </p:sp>
      <p:sp>
        <p:nvSpPr>
          <p:cNvPr id="3" name="Title 2"/>
          <p:cNvSpPr>
            <a:spLocks noGrp="1"/>
          </p:cNvSpPr>
          <p:nvPr>
            <p:ph type="title"/>
          </p:nvPr>
        </p:nvSpPr>
        <p:spPr/>
        <p:txBody>
          <a:bodyPr>
            <a:normAutofit fontScale="90000"/>
          </a:bodyPr>
          <a:lstStyle/>
          <a:p>
            <a:r>
              <a:rPr lang="en-US" dirty="0" smtClean="0"/>
              <a:t>Food and Drink in the Classroom:</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Cell phones are NOT allowed out in class.  (See your student manual for consequences of violating this procedure.)</a:t>
            </a:r>
          </a:p>
          <a:p>
            <a:r>
              <a:rPr lang="en-US" dirty="0" err="1" smtClean="0"/>
              <a:t>Ipods</a:t>
            </a:r>
            <a:r>
              <a:rPr lang="en-US" dirty="0" smtClean="0"/>
              <a:t>/mp3s/</a:t>
            </a:r>
            <a:r>
              <a:rPr lang="en-US" dirty="0" err="1" smtClean="0"/>
              <a:t>Nintendos</a:t>
            </a:r>
            <a:r>
              <a:rPr lang="en-US" dirty="0" smtClean="0"/>
              <a:t> are not allowed unless specifically authorized by me.  The use of them is a privilege that can be taken away.</a:t>
            </a:r>
          </a:p>
          <a:p>
            <a:r>
              <a:rPr lang="en-US" dirty="0" smtClean="0"/>
              <a:t>When the use of electronic devices is allowed, students will be aware of the procedure I use to get the attention of the class. </a:t>
            </a:r>
            <a:endParaRPr lang="en-US" dirty="0"/>
          </a:p>
        </p:txBody>
      </p:sp>
      <p:sp>
        <p:nvSpPr>
          <p:cNvPr id="3" name="Title 2"/>
          <p:cNvSpPr>
            <a:spLocks noGrp="1"/>
          </p:cNvSpPr>
          <p:nvPr>
            <p:ph type="title"/>
          </p:nvPr>
        </p:nvSpPr>
        <p:spPr/>
        <p:txBody>
          <a:bodyPr/>
          <a:lstStyle/>
          <a:p>
            <a:r>
              <a:rPr lang="en-US" dirty="0" smtClean="0"/>
              <a:t>Personal Electronic Devices: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848</TotalTime>
  <Words>1600</Words>
  <Application>Microsoft Office PowerPoint</Application>
  <PresentationFormat>On-screen Show (4:3)</PresentationFormat>
  <Paragraphs>150</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Mr. Finley’s Classroom Procedures</vt:lpstr>
      <vt:lpstr>How to Enter the Room: </vt:lpstr>
      <vt:lpstr>Bell work: </vt:lpstr>
      <vt:lpstr>Participation Points:</vt:lpstr>
      <vt:lpstr>Work Area Responsibilities: </vt:lpstr>
      <vt:lpstr>Class Dismissal:</vt:lpstr>
      <vt:lpstr>Restroom Passes:</vt:lpstr>
      <vt:lpstr>Food and Drink in the Classroom:</vt:lpstr>
      <vt:lpstr>Personal Electronic Devices:</vt:lpstr>
      <vt:lpstr>Internet Access/Computer Usage:</vt:lpstr>
      <vt:lpstr>Students Needing Attention:</vt:lpstr>
      <vt:lpstr>I Need Your Attention.   I will “Give you five:”</vt:lpstr>
      <vt:lpstr>Addressing Me or Other Teachers:</vt:lpstr>
      <vt:lpstr>Grading:</vt:lpstr>
      <vt:lpstr>Fire/Emergency Procedures:</vt:lpstr>
      <vt:lpstr>Tardy: </vt:lpstr>
      <vt:lpstr>RESPECT:</vt:lpstr>
      <vt:lpstr>Manners:</vt:lpstr>
      <vt:lpstr>Cursing/language: </vt:lpstr>
      <vt:lpstr>Bullying: </vt:lpstr>
      <vt:lpstr>About Me:  </vt:lpstr>
      <vt:lpstr>Hat and Sunglasses in the classroom:</vt:lpstr>
      <vt:lpstr>Nurse’s Passes:</vt:lpstr>
      <vt:lpstr>Absences:</vt:lpstr>
      <vt:lpstr>WELCOME!!!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 Finley’s Classroom Procedures</dc:title>
  <dc:creator>USER</dc:creator>
  <cp:lastModifiedBy> </cp:lastModifiedBy>
  <cp:revision>72</cp:revision>
  <dcterms:created xsi:type="dcterms:W3CDTF">2013-07-30T14:52:52Z</dcterms:created>
  <dcterms:modified xsi:type="dcterms:W3CDTF">2013-08-26T23:03:35Z</dcterms:modified>
</cp:coreProperties>
</file>